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8" r:id="rId3"/>
    <p:sldId id="257" r:id="rId4"/>
    <p:sldId id="269" r:id="rId5"/>
    <p:sldId id="277" r:id="rId6"/>
    <p:sldId id="278" r:id="rId7"/>
    <p:sldId id="271" r:id="rId8"/>
    <p:sldId id="273" r:id="rId9"/>
    <p:sldId id="274" r:id="rId10"/>
    <p:sldId id="275" r:id="rId11"/>
    <p:sldId id="276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4" r:id="rId20"/>
    <p:sldId id="295" r:id="rId21"/>
    <p:sldId id="296" r:id="rId22"/>
    <p:sldId id="279" r:id="rId23"/>
    <p:sldId id="297" r:id="rId24"/>
    <p:sldId id="280" r:id="rId25"/>
    <p:sldId id="282" r:id="rId26"/>
    <p:sldId id="283" r:id="rId27"/>
    <p:sldId id="25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 autoAdjust="0"/>
    <p:restoredTop sz="94660"/>
  </p:normalViewPr>
  <p:slideViewPr>
    <p:cSldViewPr>
      <p:cViewPr varScale="1">
        <p:scale>
          <a:sx n="112" d="100"/>
          <a:sy n="112" d="100"/>
        </p:scale>
        <p:origin x="-94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8A7AF-440C-4685-B635-752182793786}" type="datetimeFigureOut">
              <a:rPr lang="en-GB" smtClean="0"/>
              <a:t>30/09/2013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0DC71-B9D1-45E8-A384-CB2C91254A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55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Points to be made:</a:t>
            </a:r>
          </a:p>
          <a:p>
            <a:pPr marL="228600" indent="-228600">
              <a:buAutoNum type="arabicPeriod"/>
            </a:pPr>
            <a:r>
              <a:rPr lang="en-GB" dirty="0" smtClean="0"/>
              <a:t>assign people</a:t>
            </a:r>
          </a:p>
          <a:p>
            <a:pPr marL="228600" indent="-228600">
              <a:buAutoNum type="arabicPeriod"/>
            </a:pPr>
            <a:r>
              <a:rPr lang="en-GB" dirty="0" smtClean="0"/>
              <a:t>assign</a:t>
            </a:r>
            <a:r>
              <a:rPr lang="en-GB" baseline="0" dirty="0" smtClean="0"/>
              <a:t> milestone (more later)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add labels (customisable)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people get email notifications so long being related to a given issue or @mentions.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you can mute the notifications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D566F8-3469-41F1-99B7-1F9AC686637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165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/>
              <a:t>Add comments (and discuss changes) on a line-by-line basis.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0DC71-B9D1-45E8-A384-CB2C91254A9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289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ACB6C-0680-4AF2-BF9B-98BE4698F438}" type="datetimeFigureOut">
              <a:rPr lang="en-GB" smtClean="0"/>
              <a:t>30/09/2013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CF6A-332D-4949-ACA8-69113553C1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811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ACB6C-0680-4AF2-BF9B-98BE4698F438}" type="datetimeFigureOut">
              <a:rPr lang="en-GB" smtClean="0"/>
              <a:t>30/09/2013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CF6A-332D-4949-ACA8-69113553C1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664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ACB6C-0680-4AF2-BF9B-98BE4698F438}" type="datetimeFigureOut">
              <a:rPr lang="en-GB" smtClean="0"/>
              <a:t>30/09/2013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CF6A-332D-4949-ACA8-69113553C1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29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ACB6C-0680-4AF2-BF9B-98BE4698F438}" type="datetimeFigureOut">
              <a:rPr lang="en-GB" smtClean="0"/>
              <a:t>30/09/2013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CF6A-332D-4949-ACA8-69113553C1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73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ACB6C-0680-4AF2-BF9B-98BE4698F438}" type="datetimeFigureOut">
              <a:rPr lang="en-GB" smtClean="0"/>
              <a:t>30/09/2013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CF6A-332D-4949-ACA8-69113553C1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463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ACB6C-0680-4AF2-BF9B-98BE4698F438}" type="datetimeFigureOut">
              <a:rPr lang="en-GB" smtClean="0"/>
              <a:t>30/09/2013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CF6A-332D-4949-ACA8-69113553C1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6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ACB6C-0680-4AF2-BF9B-98BE4698F438}" type="datetimeFigureOut">
              <a:rPr lang="en-GB" smtClean="0"/>
              <a:t>30/09/2013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CF6A-332D-4949-ACA8-69113553C1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342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ACB6C-0680-4AF2-BF9B-98BE4698F438}" type="datetimeFigureOut">
              <a:rPr lang="en-GB" smtClean="0"/>
              <a:t>30/09/2013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CF6A-332D-4949-ACA8-69113553C1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541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ACB6C-0680-4AF2-BF9B-98BE4698F438}" type="datetimeFigureOut">
              <a:rPr lang="en-GB" smtClean="0"/>
              <a:t>30/09/2013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CF6A-332D-4949-ACA8-69113553C1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506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ACB6C-0680-4AF2-BF9B-98BE4698F438}" type="datetimeFigureOut">
              <a:rPr lang="en-GB" smtClean="0"/>
              <a:t>30/09/2013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CF6A-332D-4949-ACA8-69113553C1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03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ACB6C-0680-4AF2-BF9B-98BE4698F438}" type="datetimeFigureOut">
              <a:rPr lang="en-GB" smtClean="0"/>
              <a:t>30/09/2013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CF6A-332D-4949-ACA8-69113553C1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593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CB6C-0680-4AF2-BF9B-98BE4698F438}" type="datetimeFigureOut">
              <a:rPr lang="en-GB" smtClean="0"/>
              <a:t>30/09/2013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ACF6A-332D-4949-ACA8-69113553C1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4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7.wdp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0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4.wdp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0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Team Collaboration</a:t>
            </a:r>
            <a:br>
              <a:rPr lang="en-GB" dirty="0" smtClean="0"/>
            </a:br>
            <a:r>
              <a:rPr lang="en-GB" dirty="0" smtClean="0"/>
              <a:t>using Git and GitHub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261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a New Milestone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67" r="13913" b="25710"/>
          <a:stretch/>
        </p:blipFill>
        <p:spPr>
          <a:xfrm>
            <a:off x="742950" y="1600200"/>
            <a:ext cx="7600950" cy="4853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82463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View Milestones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9" r="20184" b="42126"/>
          <a:stretch/>
        </p:blipFill>
        <p:spPr>
          <a:xfrm>
            <a:off x="638175" y="1600200"/>
            <a:ext cx="7934325" cy="4853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96065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3. </a:t>
            </a:r>
            <a:r>
              <a:rPr lang="en-GB" dirty="0" smtClean="0"/>
              <a:t>Pull Requests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Two types of collaborative models on GitHub</a:t>
            </a:r>
          </a:p>
          <a:p>
            <a:pPr lvl="1"/>
            <a:r>
              <a:rPr lang="en-GB" dirty="0" smtClean="0"/>
              <a:t>Fork &amp; Pull Model</a:t>
            </a:r>
          </a:p>
          <a:p>
            <a:pPr lvl="2"/>
            <a:r>
              <a:rPr lang="en-GB" dirty="0" smtClean="0"/>
              <a:t>Used in a public repository for which we don’t have push access</a:t>
            </a:r>
          </a:p>
          <a:p>
            <a:pPr lvl="1"/>
            <a:r>
              <a:rPr lang="en-GB" dirty="0" smtClean="0"/>
              <a:t>Share Repository Model</a:t>
            </a:r>
          </a:p>
          <a:p>
            <a:pPr lvl="2"/>
            <a:r>
              <a:rPr lang="en-GB" dirty="0" smtClean="0"/>
              <a:t>Used in a private repository for which we have push </a:t>
            </a:r>
            <a:r>
              <a:rPr lang="en-GB" dirty="0" smtClean="0"/>
              <a:t>access.</a:t>
            </a:r>
            <a:endParaRPr lang="en-GB" dirty="0" smtClean="0"/>
          </a:p>
          <a:p>
            <a:pPr lvl="2"/>
            <a:r>
              <a:rPr lang="en-GB" dirty="0" smtClean="0"/>
              <a:t>Fork is not required is this case.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8415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Fork &amp; Pull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Forks are higher level ‘branches’ allowing isolated development on a collaborative project</a:t>
            </a:r>
            <a:r>
              <a:rPr lang="en-GB" sz="2800" dirty="0" smtClean="0"/>
              <a:t>.</a:t>
            </a:r>
          </a:p>
          <a:p>
            <a:r>
              <a:rPr lang="en-GB" sz="2800" dirty="0" smtClean="0"/>
              <a:t>It also allows you to build a project using others as a starting point.</a:t>
            </a:r>
            <a:endParaRPr lang="en-GB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60" r="14653" b="34908"/>
          <a:stretch/>
        </p:blipFill>
        <p:spPr>
          <a:xfrm>
            <a:off x="1634013" y="3445834"/>
            <a:ext cx="5875974" cy="33675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/>
          <p:cNvSpPr/>
          <p:nvPr/>
        </p:nvSpPr>
        <p:spPr>
          <a:xfrm>
            <a:off x="6393541" y="3645024"/>
            <a:ext cx="943445" cy="348366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2353936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Clone a Fork and Configure Upstream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33" y="1384176"/>
            <a:ext cx="8229600" cy="4525963"/>
          </a:xfrm>
        </p:spPr>
        <p:txBody>
          <a:bodyPr/>
          <a:lstStyle/>
          <a:p>
            <a:r>
              <a:rPr lang="en-GB" dirty="0" smtClean="0"/>
              <a:t>Clone your fork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Configure remotes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Pull in upstream changes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810016" y="2044005"/>
            <a:ext cx="7056785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clone https://github.com/endario/Spoon-Knife.git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Cloning into 'Spoon-Knife'...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remote: Counting objects: 24, done.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remote: Compressing objects: 100% (21/21), done.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remote: Total 24 (delta 7), reused 15 (delta 1)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Unpacking objects: 100% (24/24), done.</a:t>
            </a:r>
          </a:p>
        </p:txBody>
      </p:sp>
      <p:sp>
        <p:nvSpPr>
          <p:cNvPr id="5" name="Rectangle 4"/>
          <p:cNvSpPr/>
          <p:nvPr/>
        </p:nvSpPr>
        <p:spPr>
          <a:xfrm>
            <a:off x="810016" y="4059069"/>
            <a:ext cx="7056785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remote add upstream https://github.com/octocat/Spoon-Knife.git</a:t>
            </a:r>
          </a:p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fetch upstream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From https://github.com/octocat/Spoon-Knife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 * [new branch]      master     -&gt; upstream/master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10018" y="5571237"/>
            <a:ext cx="7056784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</a:t>
            </a:r>
            <a:r>
              <a:rPr lang="en-US" altLang="en-US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fetch upstream</a:t>
            </a:r>
          </a:p>
          <a:p>
            <a:r>
              <a:rPr lang="en-US" altLang="en-US" sz="1400" dirty="0">
                <a:solidFill>
                  <a:schemeClr val="bg1"/>
                </a:solidFill>
                <a:latin typeface="Envy Code R" panose="02000509000000020004" pitchFamily="49" charset="0"/>
              </a:rPr>
              <a:t># Fetches any new changes from the original repository</a:t>
            </a:r>
          </a:p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</a:t>
            </a:r>
            <a:r>
              <a:rPr lang="en-US" altLang="en-US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merge upstream/master</a:t>
            </a:r>
          </a:p>
          <a:p>
            <a:r>
              <a:rPr lang="en-US" altLang="en-US" sz="1400" dirty="0">
                <a:solidFill>
                  <a:schemeClr val="bg1"/>
                </a:solidFill>
                <a:latin typeface="Envy Code R" panose="02000509000000020004" pitchFamily="49" charset="0"/>
              </a:rPr>
              <a:t># Merges any changes fetched into your working files </a:t>
            </a:r>
          </a:p>
        </p:txBody>
      </p:sp>
    </p:spTree>
    <p:extLst>
      <p:ext uri="{BB962C8B-B14F-4D97-AF65-F5344CB8AC3E}">
        <p14:creationId xmlns:p14="http://schemas.microsoft.com/office/powerpoint/2010/main" val="3619335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Modify Your Fork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33" y="1384176"/>
            <a:ext cx="8229600" cy="4525963"/>
          </a:xfrm>
        </p:spPr>
        <p:txBody>
          <a:bodyPr>
            <a:normAutofit/>
          </a:bodyPr>
          <a:lstStyle/>
          <a:p>
            <a:r>
              <a:rPr lang="en-GB" dirty="0"/>
              <a:t>Create </a:t>
            </a:r>
            <a:r>
              <a:rPr lang="en-GB" dirty="0" smtClean="0"/>
              <a:t>branches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Push your commits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810016" y="3068960"/>
            <a:ext cx="7056785" cy="28931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git commit -a -m 'modified index page with some colour and </a:t>
            </a:r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boldness'</a:t>
            </a:r>
            <a:endParaRPr lang="en-GB" sz="1400" dirty="0">
              <a:solidFill>
                <a:schemeClr val="accent6">
                  <a:lumMod val="75000"/>
                </a:schemeClr>
              </a:solidFill>
              <a:latin typeface="Envy Code R" panose="020005090000000200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[master d5a7377] modified index page with some colour and boldness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 1 file changed, 7 insertions(+), 1 deletion(-)</a:t>
            </a:r>
          </a:p>
          <a:p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git </a:t>
            </a:r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push origin colour</a:t>
            </a:r>
            <a:endParaRPr lang="en-GB" sz="1400" dirty="0">
              <a:solidFill>
                <a:schemeClr val="accent6">
                  <a:lumMod val="75000"/>
                </a:schemeClr>
              </a:solidFill>
              <a:latin typeface="Envy Code R" panose="020005090000000200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Username for 'https://github.com': </a:t>
            </a:r>
            <a:r>
              <a:rPr lang="en-GB" sz="1400" dirty="0" err="1">
                <a:solidFill>
                  <a:schemeClr val="bg1"/>
                </a:solidFill>
                <a:latin typeface="Envy Code R" panose="02000509000000020004" pitchFamily="49" charset="0"/>
              </a:rPr>
              <a:t>endario</a:t>
            </a:r>
            <a:endParaRPr lang="en-GB" sz="1400" dirty="0">
              <a:solidFill>
                <a:schemeClr val="bg1"/>
              </a:solidFill>
              <a:latin typeface="Envy Code R" panose="020005090000000200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Password for 'https://endario@github.com':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Counting objects: 5, done.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Delta compression using up to 4 threads.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Compressing objects: 100% (3/3), done.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Writing objects: 100% (3/3), 396 bytes | 0 bytes/s, done.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Total 3 (delta 2), reused 0 (delta 0)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To https://github.com/endario/Spoon-Knife.git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   bdd3996..d5a7377  </a:t>
            </a:r>
            <a:r>
              <a:rPr lang="en-GB" sz="1400" dirty="0" smtClean="0">
                <a:solidFill>
                  <a:schemeClr val="bg1"/>
                </a:solidFill>
                <a:latin typeface="Envy Code R" panose="02000509000000020004" pitchFamily="49" charset="0"/>
              </a:rPr>
              <a:t>colour </a:t>
            </a:r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-&gt; </a:t>
            </a:r>
            <a:r>
              <a:rPr lang="en-GB" sz="1400" dirty="0" smtClean="0">
                <a:solidFill>
                  <a:schemeClr val="bg1"/>
                </a:solidFill>
                <a:latin typeface="Envy Code R" panose="02000509000000020004" pitchFamily="49" charset="0"/>
              </a:rPr>
              <a:t>colour</a:t>
            </a:r>
            <a:endParaRPr lang="en-GB" sz="1400" dirty="0">
              <a:solidFill>
                <a:schemeClr val="bg1"/>
              </a:solidFill>
              <a:latin typeface="Envy Code R" panose="02000509000000020004" pitchFamily="49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10018" y="2041684"/>
            <a:ext cx="7056784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checkout –b </a:t>
            </a:r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colour</a:t>
            </a:r>
            <a:endParaRPr lang="en-US" altLang="en-US" sz="1400" dirty="0">
              <a:solidFill>
                <a:schemeClr val="accent6">
                  <a:lumMod val="75000"/>
                </a:schemeClr>
              </a:solidFill>
              <a:latin typeface="Envy Code R" panose="02000509000000020004" pitchFamily="49" charset="0"/>
            </a:endParaRPr>
          </a:p>
          <a:p>
            <a:r>
              <a:rPr lang="en-US" altLang="en-US" sz="1400" dirty="0" smtClean="0">
                <a:solidFill>
                  <a:schemeClr val="bg1"/>
                </a:solidFill>
                <a:latin typeface="Envy Code R" panose="02000509000000020004" pitchFamily="49" charset="0"/>
              </a:rPr>
              <a:t>Switched to a new branch ‘</a:t>
            </a:r>
            <a:r>
              <a:rPr lang="en-US" altLang="en-US" sz="1400" dirty="0" err="1" smtClean="0">
                <a:solidFill>
                  <a:schemeClr val="bg1"/>
                </a:solidFill>
                <a:latin typeface="Envy Code R" panose="02000509000000020004" pitchFamily="49" charset="0"/>
              </a:rPr>
              <a:t>colour</a:t>
            </a:r>
            <a:r>
              <a:rPr lang="en-US" altLang="en-US" sz="1400" dirty="0" smtClean="0">
                <a:solidFill>
                  <a:schemeClr val="bg1"/>
                </a:solidFill>
                <a:latin typeface="Envy Code R" panose="02000509000000020004" pitchFamily="49" charset="0"/>
              </a:rPr>
              <a:t>’</a:t>
            </a:r>
            <a:endParaRPr lang="en-US" altLang="en-US" sz="1400" dirty="0">
              <a:solidFill>
                <a:schemeClr val="bg1"/>
              </a:solidFill>
              <a:latin typeface="Envy Code R" panose="0200050900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842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Initiate a </a:t>
            </a:r>
            <a:r>
              <a:rPr lang="en-GB" dirty="0"/>
              <a:t>Pull Request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val 4"/>
          <p:cNvSpPr/>
          <p:nvPr/>
        </p:nvSpPr>
        <p:spPr>
          <a:xfrm>
            <a:off x="4932040" y="2636912"/>
            <a:ext cx="1170072" cy="432048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647564" y="5445224"/>
            <a:ext cx="78488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200" dirty="0" smtClean="0"/>
              <a:t>Once you’ve made a few commits, you would like someone to review and merge. </a:t>
            </a:r>
            <a:r>
              <a:rPr lang="en-GB" sz="2200" dirty="0"/>
              <a:t>Navigate to your repository with the changes you want someone else to </a:t>
            </a:r>
            <a:r>
              <a:rPr lang="en-GB" sz="2200" dirty="0" smtClean="0"/>
              <a:t>pull, </a:t>
            </a:r>
            <a:r>
              <a:rPr lang="en-GB" sz="2200" dirty="0"/>
              <a:t>and press the </a:t>
            </a:r>
            <a:r>
              <a:rPr lang="en-GB" sz="2200" i="1" dirty="0">
                <a:solidFill>
                  <a:schemeClr val="accent6">
                    <a:lumMod val="50000"/>
                  </a:schemeClr>
                </a:solidFill>
              </a:rPr>
              <a:t>Pull Request</a:t>
            </a:r>
            <a:r>
              <a:rPr lang="en-GB" sz="2200" dirty="0"/>
              <a:t> button.</a:t>
            </a:r>
          </a:p>
        </p:txBody>
      </p:sp>
    </p:spTree>
    <p:extLst>
      <p:ext uri="{BB962C8B-B14F-4D97-AF65-F5344CB8AC3E}">
        <p14:creationId xmlns:p14="http://schemas.microsoft.com/office/powerpoint/2010/main" val="1642745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a Pull Request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95" t="-1" r="26901" b="38797"/>
          <a:stretch/>
        </p:blipFill>
        <p:spPr>
          <a:xfrm>
            <a:off x="107504" y="1602000"/>
            <a:ext cx="4485341" cy="3822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02" t="24469" r="26241" b="14497"/>
          <a:stretch/>
        </p:blipFill>
        <p:spPr>
          <a:xfrm>
            <a:off x="4612977" y="1602000"/>
            <a:ext cx="4484492" cy="38235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/>
          <p:cNvSpPr/>
          <p:nvPr/>
        </p:nvSpPr>
        <p:spPr>
          <a:xfrm>
            <a:off x="647564" y="5445224"/>
            <a:ext cx="78488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200" dirty="0" smtClean="0"/>
              <a:t>You are then presented </a:t>
            </a:r>
            <a:r>
              <a:rPr lang="en-GB" sz="2200" dirty="0"/>
              <a:t>with a review page where you can get a high-level overview of what exactly has changed between your branch and the repository's master branch. </a:t>
            </a:r>
          </a:p>
        </p:txBody>
      </p:sp>
    </p:spTree>
    <p:extLst>
      <p:ext uri="{BB962C8B-B14F-4D97-AF65-F5344CB8AC3E}">
        <p14:creationId xmlns:p14="http://schemas.microsoft.com/office/powerpoint/2010/main" val="414493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Send a Pull Request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647564" y="5445224"/>
            <a:ext cx="78488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200" dirty="0" smtClean="0"/>
              <a:t>You are then presented </a:t>
            </a:r>
            <a:r>
              <a:rPr lang="en-GB" sz="2200" dirty="0"/>
              <a:t>with a review page where you can get a high-level overview of what exactly has changed between your branch and the repository's master branch. 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045"/>
          <a:stretch/>
        </p:blipFill>
        <p:spPr>
          <a:xfrm>
            <a:off x="951230" y="1600200"/>
            <a:ext cx="7241540" cy="38450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06880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4. </a:t>
            </a:r>
            <a:r>
              <a:rPr lang="en-GB" dirty="0" smtClean="0"/>
              <a:t>Code </a:t>
            </a:r>
            <a:r>
              <a:rPr lang="en-GB" dirty="0" smtClean="0"/>
              <a:t>Review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411"/>
          <a:stretch/>
        </p:blipFill>
        <p:spPr>
          <a:xfrm>
            <a:off x="951230" y="1600201"/>
            <a:ext cx="7241540" cy="4145280"/>
          </a:xfrm>
        </p:spPr>
      </p:pic>
      <p:sp>
        <p:nvSpPr>
          <p:cNvPr id="5" name="Rectangle 4"/>
          <p:cNvSpPr/>
          <p:nvPr/>
        </p:nvSpPr>
        <p:spPr>
          <a:xfrm>
            <a:off x="1259632" y="5817458"/>
            <a:ext cx="66247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/>
              <a:t>You may assign a team member to a pull request, asking them to review the changes, working exactly like an issue.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80284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Team Collaboration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Manage Team Members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Bug Tracking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Pull </a:t>
            </a:r>
            <a:r>
              <a:rPr lang="en-GB" dirty="0" smtClean="0"/>
              <a:t>Requests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Code Review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Analytics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GitHub Wiki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090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In-line Comment and Discussion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71" y="1253443"/>
            <a:ext cx="6529059" cy="7720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/>
          <p:cNvSpPr/>
          <p:nvPr/>
        </p:nvSpPr>
        <p:spPr>
          <a:xfrm>
            <a:off x="1245196" y="5157192"/>
            <a:ext cx="1159469" cy="348366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460331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and Merge Changes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82" y="1412776"/>
            <a:ext cx="7545237" cy="52887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/>
          <p:cNvSpPr/>
          <p:nvPr/>
        </p:nvSpPr>
        <p:spPr>
          <a:xfrm>
            <a:off x="4572000" y="4440646"/>
            <a:ext cx="3744416" cy="57606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4572000" y="6336000"/>
            <a:ext cx="936104" cy="323776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82693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5. </a:t>
            </a:r>
            <a:r>
              <a:rPr lang="en-GB" dirty="0" smtClean="0"/>
              <a:t>Analytics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73" y="1600200"/>
            <a:ext cx="5801853" cy="4525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/>
          <p:cNvSpPr/>
          <p:nvPr/>
        </p:nvSpPr>
        <p:spPr>
          <a:xfrm>
            <a:off x="1475656" y="5817458"/>
            <a:ext cx="6192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/>
              <a:t>GitHub </a:t>
            </a:r>
            <a:r>
              <a:rPr lang="en-GB" sz="2000" dirty="0" smtClean="0"/>
              <a:t>Pulse presents a high level summary of the repository activities.</a:t>
            </a:r>
            <a:endParaRPr lang="en-GB" sz="2000" dirty="0"/>
          </a:p>
        </p:txBody>
      </p:sp>
      <p:sp>
        <p:nvSpPr>
          <p:cNvPr id="6" name="Oval 5"/>
          <p:cNvSpPr/>
          <p:nvPr/>
        </p:nvSpPr>
        <p:spPr>
          <a:xfrm>
            <a:off x="6866839" y="3224650"/>
            <a:ext cx="579734" cy="348366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4274963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Graphs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/>
          <p:cNvSpPr/>
          <p:nvPr/>
        </p:nvSpPr>
        <p:spPr>
          <a:xfrm>
            <a:off x="1475656" y="5817458"/>
            <a:ext cx="6192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/>
              <a:t>GitHub Graphs provide insights </a:t>
            </a:r>
            <a:r>
              <a:rPr lang="en-GB" sz="2000" dirty="0"/>
              <a:t>into the collaborators </a:t>
            </a:r>
            <a:r>
              <a:rPr lang="en-GB" sz="2000" dirty="0" smtClean="0"/>
              <a:t>and contributions </a:t>
            </a:r>
            <a:r>
              <a:rPr lang="en-GB" sz="2000" dirty="0"/>
              <a:t>behind each code </a:t>
            </a:r>
            <a:r>
              <a:rPr lang="en-GB" sz="2000" dirty="0" smtClean="0"/>
              <a:t>repository</a:t>
            </a:r>
            <a:r>
              <a:rPr lang="en-GB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3015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Network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1602000"/>
            <a:ext cx="7243200" cy="38893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/>
          <p:cNvSpPr/>
          <p:nvPr/>
        </p:nvSpPr>
        <p:spPr>
          <a:xfrm>
            <a:off x="1259632" y="5817458"/>
            <a:ext cx="66247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/>
              <a:t>GitHub Network provides a visualization on each contributors and their commits across all branches / forked repositories.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02637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6. GitHub </a:t>
            </a:r>
            <a:r>
              <a:rPr lang="en-GB" dirty="0" smtClean="0"/>
              <a:t>Wiki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val 4"/>
          <p:cNvSpPr/>
          <p:nvPr/>
        </p:nvSpPr>
        <p:spPr>
          <a:xfrm>
            <a:off x="6311592" y="3042000"/>
            <a:ext cx="432048" cy="339732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1726695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Edit and Preview New Wiki Page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12" r="26185" b="3804"/>
          <a:stretch/>
        </p:blipFill>
        <p:spPr>
          <a:xfrm>
            <a:off x="608112" y="1380166"/>
            <a:ext cx="4395507" cy="55052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2" r="36508" b="4387"/>
          <a:stretch/>
        </p:blipFill>
        <p:spPr>
          <a:xfrm>
            <a:off x="4987506" y="1388098"/>
            <a:ext cx="3541486" cy="5464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val 4"/>
          <p:cNvSpPr/>
          <p:nvPr/>
        </p:nvSpPr>
        <p:spPr>
          <a:xfrm>
            <a:off x="611560" y="4608000"/>
            <a:ext cx="936104" cy="339732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  <p:sp>
        <p:nvSpPr>
          <p:cNvPr id="6" name="Oval 5"/>
          <p:cNvSpPr/>
          <p:nvPr/>
        </p:nvSpPr>
        <p:spPr>
          <a:xfrm>
            <a:off x="3906000" y="2276872"/>
            <a:ext cx="864096" cy="1152128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1518305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Recommended Readings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http://net.tutsplus.com/articles/general/team-collaboration-with-github/</a:t>
            </a:r>
          </a:p>
          <a:p>
            <a:r>
              <a:rPr lang="en-GB" dirty="0" smtClean="0"/>
              <a:t>https://github.com/features/projects</a:t>
            </a:r>
            <a:r>
              <a:rPr lang="en-GB" dirty="0" smtClean="0"/>
              <a:t>/</a:t>
            </a:r>
          </a:p>
          <a:p>
            <a:r>
              <a:rPr lang="en-GB" dirty="0"/>
              <a:t>https://</a:t>
            </a:r>
            <a:r>
              <a:rPr lang="en-GB" dirty="0" smtClean="0"/>
              <a:t>help.github.com/articles/github-flavored-markdown</a:t>
            </a:r>
          </a:p>
          <a:p>
            <a:endParaRPr lang="en-GB" b="1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3342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1. Manage Team Members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Settings &gt; Collaborators &gt; Add a friend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9" y="2204864"/>
            <a:ext cx="7392822" cy="4320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val 4"/>
          <p:cNvSpPr/>
          <p:nvPr/>
        </p:nvSpPr>
        <p:spPr>
          <a:xfrm>
            <a:off x="7596336" y="5321516"/>
            <a:ext cx="432048" cy="339732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2014162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2. </a:t>
            </a:r>
            <a:r>
              <a:rPr lang="en-GB" dirty="0" smtClean="0"/>
              <a:t>Bug Tracking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Bugs</a:t>
            </a:r>
          </a:p>
          <a:p>
            <a:pPr lvl="1"/>
            <a:r>
              <a:rPr lang="en-GB" dirty="0" smtClean="0"/>
              <a:t>Things that are obviously broken and need fixes</a:t>
            </a:r>
          </a:p>
          <a:p>
            <a:r>
              <a:rPr lang="en-GB" dirty="0" smtClean="0"/>
              <a:t>Features</a:t>
            </a:r>
          </a:p>
          <a:p>
            <a:pPr lvl="1"/>
            <a:r>
              <a:rPr lang="en-GB" dirty="0" smtClean="0"/>
              <a:t>Awesome cool new ideas to implement</a:t>
            </a:r>
          </a:p>
          <a:p>
            <a:r>
              <a:rPr lang="en-GB" dirty="0" smtClean="0"/>
              <a:t>To do list</a:t>
            </a:r>
          </a:p>
          <a:p>
            <a:pPr lvl="1"/>
            <a:r>
              <a:rPr lang="en-GB" dirty="0" smtClean="0"/>
              <a:t>A checklist of items to complete</a:t>
            </a:r>
          </a:p>
          <a:p>
            <a:r>
              <a:rPr lang="en-GB" dirty="0" smtClean="0"/>
              <a:t>Questions</a:t>
            </a:r>
          </a:p>
          <a:p>
            <a:pPr lvl="1"/>
            <a:r>
              <a:rPr lang="en-GB" dirty="0" smtClean="0"/>
              <a:t>Clarify misunderstandings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226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Open a New Issues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78" r="13961" b="18134"/>
          <a:stretch/>
        </p:blipFill>
        <p:spPr>
          <a:xfrm>
            <a:off x="971549" y="1600200"/>
            <a:ext cx="7153275" cy="50441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Straight Arrow Connector 7"/>
          <p:cNvCxnSpPr>
            <a:stCxn id="10" idx="3"/>
          </p:cNvCxnSpPr>
          <p:nvPr/>
        </p:nvCxnSpPr>
        <p:spPr>
          <a:xfrm>
            <a:off x="1772217" y="3430452"/>
            <a:ext cx="999583" cy="142564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7544" y="3245786"/>
            <a:ext cx="130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Assignment</a:t>
            </a:r>
          </a:p>
        </p:txBody>
      </p:sp>
      <p:cxnSp>
        <p:nvCxnSpPr>
          <p:cNvPr id="18" name="Straight Arrow Connector 17"/>
          <p:cNvCxnSpPr>
            <a:stCxn id="19" idx="1"/>
          </p:cNvCxnSpPr>
          <p:nvPr/>
        </p:nvCxnSpPr>
        <p:spPr>
          <a:xfrm flipH="1">
            <a:off x="4211960" y="1453426"/>
            <a:ext cx="1080120" cy="463406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92080" y="1268760"/>
            <a:ext cx="130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Milestone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2" name="Straight Arrow Connector 21"/>
          <p:cNvCxnSpPr>
            <a:stCxn id="23" idx="0"/>
          </p:cNvCxnSpPr>
          <p:nvPr/>
        </p:nvCxnSpPr>
        <p:spPr>
          <a:xfrm flipH="1" flipV="1">
            <a:off x="6084168" y="4221089"/>
            <a:ext cx="765330" cy="605208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197161" y="4826297"/>
            <a:ext cx="130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Labels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162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Navigating </a:t>
            </a:r>
            <a:r>
              <a:rPr lang="en-GB" dirty="0" smtClean="0"/>
              <a:t>Issues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0" y="1340768"/>
            <a:ext cx="8193600" cy="115674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" name="Straight Arrow Connector 4"/>
          <p:cNvCxnSpPr>
            <a:stCxn id="6" idx="0"/>
          </p:cNvCxnSpPr>
          <p:nvPr/>
        </p:nvCxnSpPr>
        <p:spPr>
          <a:xfrm flipH="1" flipV="1">
            <a:off x="1187623" y="4361619"/>
            <a:ext cx="765330" cy="605208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00616" y="4966827"/>
            <a:ext cx="130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Labels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" name="Straight Arrow Connector 6"/>
          <p:cNvCxnSpPr>
            <a:stCxn id="8" idx="1"/>
          </p:cNvCxnSpPr>
          <p:nvPr/>
        </p:nvCxnSpPr>
        <p:spPr>
          <a:xfrm flipH="1">
            <a:off x="6516216" y="949370"/>
            <a:ext cx="1080120" cy="463406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6336" y="764704"/>
            <a:ext cx="130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Search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190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Closing &amp; Re-Opening an Issue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44" r="13785"/>
          <a:stretch/>
        </p:blipFill>
        <p:spPr>
          <a:xfrm>
            <a:off x="851148" y="1600201"/>
            <a:ext cx="4152900" cy="3556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192284"/>
            <a:ext cx="3723878" cy="22343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3524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 smtClean="0"/>
              <a:t>Working with Issues (1)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02000"/>
            <a:ext cx="4320000" cy="153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862980"/>
            <a:ext cx="4320000" cy="16000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100490"/>
            <a:ext cx="432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5003566" y="1847726"/>
            <a:ext cx="33843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 smtClean="0"/>
              <a:t>Filter by labels, milestones, etc.</a:t>
            </a:r>
            <a:endParaRPr lang="en-GB" sz="2800" dirty="0"/>
          </a:p>
        </p:txBody>
      </p:sp>
      <p:sp>
        <p:nvSpPr>
          <p:cNvPr id="8" name="Rectangle 7"/>
          <p:cNvSpPr/>
          <p:nvPr/>
        </p:nvSpPr>
        <p:spPr>
          <a:xfrm>
            <a:off x="683568" y="3307992"/>
            <a:ext cx="33896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Mass-editing: close, reopen, add labels, assign to </a:t>
            </a:r>
            <a:r>
              <a:rPr lang="en-GB" sz="2800" dirty="0" smtClean="0"/>
              <a:t>users, etc.</a:t>
            </a:r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4998340" y="4970485"/>
            <a:ext cx="33896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 smtClean="0"/>
              <a:t>Quick-search as you type, or open full search.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46062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Issues </a:t>
            </a:r>
            <a:r>
              <a:rPr lang="en-GB" dirty="0" smtClean="0"/>
              <a:t>(2)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603" y="1602000"/>
            <a:ext cx="3960000" cy="4131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02004"/>
            <a:ext cx="3960000" cy="14669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149080"/>
            <a:ext cx="3960000" cy="1584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4644008" y="5858108"/>
            <a:ext cx="4104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800" dirty="0" smtClean="0"/>
              <a:t>Reply by email</a:t>
            </a:r>
            <a:endParaRPr lang="en-GB" sz="2800" dirty="0"/>
          </a:p>
        </p:txBody>
      </p:sp>
      <p:sp>
        <p:nvSpPr>
          <p:cNvPr id="7" name="Rectangle 6"/>
          <p:cNvSpPr/>
          <p:nvPr/>
        </p:nvSpPr>
        <p:spPr>
          <a:xfrm>
            <a:off x="395316" y="5858108"/>
            <a:ext cx="4104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 smtClean="0"/>
              <a:t>close issue using commit</a:t>
            </a:r>
            <a:endParaRPr lang="en-GB" sz="2800" dirty="0"/>
          </a:p>
        </p:txBody>
      </p:sp>
      <p:sp>
        <p:nvSpPr>
          <p:cNvPr id="8" name="Oval 7"/>
          <p:cNvSpPr/>
          <p:nvPr/>
        </p:nvSpPr>
        <p:spPr>
          <a:xfrm>
            <a:off x="1403648" y="4176000"/>
            <a:ext cx="648072" cy="21602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  <p:sp>
        <p:nvSpPr>
          <p:cNvPr id="9" name="Oval 8"/>
          <p:cNvSpPr/>
          <p:nvPr/>
        </p:nvSpPr>
        <p:spPr>
          <a:xfrm>
            <a:off x="3203848" y="1656000"/>
            <a:ext cx="288032" cy="21602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395316" y="3140968"/>
            <a:ext cx="41044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reference an issue </a:t>
            </a:r>
            <a:r>
              <a:rPr lang="en-GB" sz="2800" dirty="0" smtClean="0"/>
              <a:t>from </a:t>
            </a:r>
            <a:r>
              <a:rPr lang="en-GB" sz="2800" dirty="0"/>
              <a:t>a commit message</a:t>
            </a:r>
          </a:p>
        </p:txBody>
      </p:sp>
    </p:spTree>
    <p:extLst>
      <p:ext uri="{BB962C8B-B14F-4D97-AF65-F5344CB8AC3E}">
        <p14:creationId xmlns:p14="http://schemas.microsoft.com/office/powerpoint/2010/main" val="585728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744</Words>
  <Application>Microsoft Office PowerPoint</Application>
  <PresentationFormat>On-screen Show (4:3)</PresentationFormat>
  <Paragraphs>114</Paragraphs>
  <Slides>27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Team Collaboration using Git and GitHub</vt:lpstr>
      <vt:lpstr>Team Collaboration</vt:lpstr>
      <vt:lpstr>1. Manage Team Members</vt:lpstr>
      <vt:lpstr>2. Bug Tracking</vt:lpstr>
      <vt:lpstr>Open a New Issues</vt:lpstr>
      <vt:lpstr>Navigating Issues</vt:lpstr>
      <vt:lpstr>Closing &amp; Re-Opening an Issue</vt:lpstr>
      <vt:lpstr>Working with Issues (1)</vt:lpstr>
      <vt:lpstr>Working with Issues (2)</vt:lpstr>
      <vt:lpstr>Create a New Milestone</vt:lpstr>
      <vt:lpstr>View Milestones</vt:lpstr>
      <vt:lpstr>3. Pull Requests</vt:lpstr>
      <vt:lpstr>Fork &amp; Pull Model</vt:lpstr>
      <vt:lpstr>Clone a Fork and Configure Upstream</vt:lpstr>
      <vt:lpstr>Modify Your Fork</vt:lpstr>
      <vt:lpstr>Initiate a Pull Request</vt:lpstr>
      <vt:lpstr>Review a Pull Request</vt:lpstr>
      <vt:lpstr>Send a Pull Request</vt:lpstr>
      <vt:lpstr>4. Code Review</vt:lpstr>
      <vt:lpstr>In-line Comment and Discussion</vt:lpstr>
      <vt:lpstr>Review and Merge Changes</vt:lpstr>
      <vt:lpstr>5. Analytics</vt:lpstr>
      <vt:lpstr>Graphs</vt:lpstr>
      <vt:lpstr>Network</vt:lpstr>
      <vt:lpstr>6. GitHub Wiki</vt:lpstr>
      <vt:lpstr>Edit and Preview New Wiki Page</vt:lpstr>
      <vt:lpstr>Recommended Readings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Collaboration using Git and GitHub</dc:title>
  <dc:creator>rrd09</dc:creator>
  <cp:lastModifiedBy>rrd09</cp:lastModifiedBy>
  <cp:revision>75</cp:revision>
  <dcterms:created xsi:type="dcterms:W3CDTF">2013-09-29T22:03:56Z</dcterms:created>
  <dcterms:modified xsi:type="dcterms:W3CDTF">2013-09-30T07:58:42Z</dcterms:modified>
</cp:coreProperties>
</file>